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33" r:id="rId3"/>
    <p:sldId id="339" r:id="rId4"/>
    <p:sldId id="340" r:id="rId5"/>
    <p:sldId id="341" r:id="rId6"/>
    <p:sldId id="257" r:id="rId7"/>
    <p:sldId id="332" r:id="rId8"/>
    <p:sldId id="331" r:id="rId9"/>
    <p:sldId id="335" r:id="rId10"/>
    <p:sldId id="336" r:id="rId11"/>
    <p:sldId id="338" r:id="rId12"/>
    <p:sldId id="330" r:id="rId13"/>
    <p:sldId id="334" r:id="rId14"/>
    <p:sldId id="32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4662"/>
  </p:normalViewPr>
  <p:slideViewPr>
    <p:cSldViewPr snapToGrid="0" snapToObjects="1">
      <p:cViewPr varScale="1">
        <p:scale>
          <a:sx n="115" d="100"/>
          <a:sy n="115" d="100"/>
        </p:scale>
        <p:origin x="14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8/29/19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8/29/19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8/29/19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8/29/19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30.png"/><Relationship Id="rId7" Type="http://schemas.openxmlformats.org/officeDocument/2006/relationships/image" Target="../media/image19.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CF84-4DB9-BF46-8D93-015ADC5EF5A9}"/>
              </a:ext>
            </a:extLst>
          </p:cNvPr>
          <p:cNvSpPr>
            <a:spLocks noGrp="1"/>
          </p:cNvSpPr>
          <p:nvPr>
            <p:ph type="ctrTitle"/>
          </p:nvPr>
        </p:nvSpPr>
        <p:spPr/>
        <p:txBody>
          <a:bodyPr/>
          <a:lstStyle/>
          <a:p>
            <a:r>
              <a:rPr lang="en-US" dirty="0"/>
              <a:t>DDS For Live Session </a:t>
            </a:r>
          </a:p>
        </p:txBody>
      </p:sp>
      <p:sp>
        <p:nvSpPr>
          <p:cNvPr id="3" name="Subtitle 2">
            <a:extLst>
              <a:ext uri="{FF2B5EF4-FFF2-40B4-BE49-F238E27FC236}">
                <a16:creationId xmlns:a16="http://schemas.microsoft.com/office/drawing/2014/main" id="{BDC225C5-471E-4B41-B53A-D95A4DD10F65}"/>
              </a:ext>
            </a:extLst>
          </p:cNvPr>
          <p:cNvSpPr>
            <a:spLocks noGrp="1"/>
          </p:cNvSpPr>
          <p:nvPr>
            <p:ph type="subTitle" idx="1"/>
          </p:nvPr>
        </p:nvSpPr>
        <p:spPr/>
        <p:txBody>
          <a:bodyPr/>
          <a:lstStyle/>
          <a:p>
            <a:r>
              <a:rPr lang="en-US" dirty="0"/>
              <a:t>UNIT 1</a:t>
            </a:r>
          </a:p>
          <a:p>
            <a:endParaRPr lang="en-US" dirty="0"/>
          </a:p>
          <a:p>
            <a:r>
              <a:rPr lang="en-US" dirty="0"/>
              <a:t>(Professor Edition)</a:t>
            </a:r>
          </a:p>
        </p:txBody>
      </p:sp>
    </p:spTree>
    <p:extLst>
      <p:ext uri="{BB962C8B-B14F-4D97-AF65-F5344CB8AC3E}">
        <p14:creationId xmlns:p14="http://schemas.microsoft.com/office/powerpoint/2010/main" val="296557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56BE-DFE3-7747-82F6-659828AB0A6D}"/>
              </a:ext>
            </a:extLst>
          </p:cNvPr>
          <p:cNvSpPr>
            <a:spLocks noGrp="1"/>
          </p:cNvSpPr>
          <p:nvPr>
            <p:ph type="title"/>
          </p:nvPr>
        </p:nvSpPr>
        <p:spPr/>
        <p:txBody>
          <a:bodyPr/>
          <a:lstStyle/>
          <a:p>
            <a:r>
              <a:rPr lang="en-US" dirty="0"/>
              <a:t>Theoretical Mean and Standard Error of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000A0-8B86-134A-864D-652D9E5945C8}"/>
                  </a:ext>
                </a:extLst>
              </p:cNvPr>
              <p:cNvSpPr>
                <a:spLocks noGrp="1"/>
              </p:cNvSpPr>
              <p:nvPr>
                <p:ph idx="1"/>
              </p:nvPr>
            </p:nvSpPr>
            <p:spPr>
              <a:xfrm>
                <a:off x="628649" y="1825625"/>
                <a:ext cx="8201025" cy="4351338"/>
              </a:xfrm>
            </p:spPr>
            <p:txBody>
              <a:bodyPr/>
              <a:lstStyle/>
              <a:p>
                <a:pPr marL="0" indent="0">
                  <a:buNone/>
                </a:pPr>
                <a:r>
                  <a:rPr lang="en-US" dirty="0"/>
                  <a:t>Mean of the sampling distribution of the sample mean:</a:t>
                </a:r>
              </a:p>
              <a:p>
                <a:pPr marL="0" indent="0" algn="ctr">
                  <a:buNone/>
                </a:pPr>
                <a:r>
                  <a:rPr lang="en-US" dirty="0">
                    <a:sym typeface="Wingdings" pitchFamily="2" charset="2"/>
                  </a:rPr>
                  <a:t> </a:t>
                </a:r>
                <a:r>
                  <a:rPr lang="el-GR" dirty="0">
                    <a:sym typeface="Wingdings" pitchFamily="2" charset="2"/>
                  </a:rPr>
                  <a:t>μ</a:t>
                </a:r>
                <a:r>
                  <a:rPr lang="en-US" baseline="-25000" dirty="0" err="1">
                    <a:sym typeface="Wingdings" pitchFamily="2" charset="2"/>
                  </a:rPr>
                  <a:t>xbar</a:t>
                </a:r>
                <a:r>
                  <a:rPr lang="en-US" dirty="0">
                    <a:sym typeface="Wingdings" pitchFamily="2" charset="2"/>
                  </a:rPr>
                  <a:t> = </a:t>
                </a:r>
                <a:r>
                  <a:rPr lang="el-GR" dirty="0">
                    <a:sym typeface="Wingdings" pitchFamily="2" charset="2"/>
                  </a:rPr>
                  <a:t>μ </a:t>
                </a:r>
                <a:r>
                  <a:rPr lang="en-US" dirty="0">
                    <a:sym typeface="Wingdings" pitchFamily="2" charset="2"/>
                  </a:rPr>
                  <a:t>= 2.</a:t>
                </a:r>
              </a:p>
              <a:p>
                <a:pPr marL="0" indent="0">
                  <a:buNone/>
                </a:pPr>
                <a:endParaRPr lang="en-US" dirty="0">
                  <a:sym typeface="Wingdings" pitchFamily="2" charset="2"/>
                </a:endParaRPr>
              </a:p>
              <a:p>
                <a:pPr marL="0" indent="0">
                  <a:buNone/>
                </a:pPr>
                <a:r>
                  <a:rPr lang="en-US" dirty="0">
                    <a:sym typeface="Wingdings" pitchFamily="2" charset="2"/>
                  </a:rPr>
                  <a:t>Standard deviation of the sampling distribution of the sample mean (the standard error of the mean):</a:t>
                </a:r>
              </a:p>
              <a:p>
                <a:pPr marL="0" indent="0">
                  <a:buNone/>
                </a:pPr>
                <a:endParaRPr lang="en-US" dirty="0"/>
              </a:p>
              <a:p>
                <a:pPr marL="0" indent="0" algn="ctr">
                  <a:buNone/>
                </a:pPr>
                <a:r>
                  <a:rPr lang="el-GR" dirty="0"/>
                  <a:t>σ</a:t>
                </a:r>
                <a:r>
                  <a:rPr lang="en-US" baseline="-25000" dirty="0" err="1"/>
                  <a:t>xbar</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𝜎</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ad>
                          <m:radPr>
                            <m:degHide m:val="on"/>
                            <m:ctrlPr>
                              <a:rPr lang="en-US" i="1">
                                <a:latin typeface="Cambria Math" panose="02040503050406030204" pitchFamily="18" charset="0"/>
                              </a:rPr>
                            </m:ctrlPr>
                          </m:radPr>
                          <m:deg/>
                          <m:e>
                            <m:r>
                              <a:rPr lang="en-US" b="0" i="1" smtClean="0">
                                <a:latin typeface="Cambria Math" panose="02040503050406030204" pitchFamily="18" charset="0"/>
                              </a:rPr>
                              <m:t>50</m:t>
                            </m:r>
                          </m:e>
                        </m:rad>
                      </m:den>
                    </m:f>
                  </m:oMath>
                </a14:m>
                <a:r>
                  <a:rPr lang="en-US" dirty="0"/>
                  <a:t> = .2828</a:t>
                </a:r>
              </a:p>
            </p:txBody>
          </p:sp>
        </mc:Choice>
        <mc:Fallback xmlns="">
          <p:sp>
            <p:nvSpPr>
              <p:cNvPr id="3" name="Content Placeholder 2">
                <a:extLst>
                  <a:ext uri="{FF2B5EF4-FFF2-40B4-BE49-F238E27FC236}">
                    <a16:creationId xmlns:a16="http://schemas.microsoft.com/office/drawing/2014/main" id="{B4E000A0-8B86-134A-864D-652D9E5945C8}"/>
                  </a:ext>
                </a:extLst>
              </p:cNvPr>
              <p:cNvSpPr>
                <a:spLocks noGrp="1" noRot="1" noChangeAspect="1" noMove="1" noResize="1" noEditPoints="1" noAdjustHandles="1" noChangeArrowheads="1" noChangeShapeType="1" noTextEdit="1"/>
              </p:cNvSpPr>
              <p:nvPr>
                <p:ph idx="1"/>
              </p:nvPr>
            </p:nvSpPr>
            <p:spPr>
              <a:xfrm>
                <a:off x="628649" y="1825625"/>
                <a:ext cx="8201025" cy="4351338"/>
              </a:xfrm>
              <a:blipFill>
                <a:blip r:embed="rId2"/>
                <a:stretch>
                  <a:fillRect l="-1391" t="-2632" r="-927"/>
                </a:stretch>
              </a:blipFill>
            </p:spPr>
            <p:txBody>
              <a:bodyPr/>
              <a:lstStyle/>
              <a:p>
                <a:r>
                  <a:rPr lang="en-US">
                    <a:noFill/>
                  </a:rPr>
                  <a:t> </a:t>
                </a:r>
              </a:p>
            </p:txBody>
          </p:sp>
        </mc:Fallback>
      </mc:AlternateContent>
    </p:spTree>
    <p:extLst>
      <p:ext uri="{BB962C8B-B14F-4D97-AF65-F5344CB8AC3E}">
        <p14:creationId xmlns:p14="http://schemas.microsoft.com/office/powerpoint/2010/main" val="265700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a:xfrm>
            <a:off x="628650" y="122234"/>
            <a:ext cx="7886700" cy="1325563"/>
          </a:xfrm>
        </p:spPr>
        <p:txBody>
          <a:bodyPr/>
          <a:lstStyle/>
          <a:p>
            <a:r>
              <a:rPr lang="en-US" dirty="0"/>
              <a:t>Confirmation from Simulation</a:t>
            </a:r>
          </a:p>
        </p:txBody>
      </p:sp>
      <p:sp>
        <p:nvSpPr>
          <p:cNvPr id="5" name="TextBox 4">
            <a:extLst>
              <a:ext uri="{FF2B5EF4-FFF2-40B4-BE49-F238E27FC236}">
                <a16:creationId xmlns:a16="http://schemas.microsoft.com/office/drawing/2014/main" id="{5DAB5BA9-3C10-5D4A-A8D2-7E8AD9B6F4CF}"/>
              </a:ext>
            </a:extLst>
          </p:cNvPr>
          <p:cNvSpPr txBox="1"/>
          <p:nvPr/>
        </p:nvSpPr>
        <p:spPr>
          <a:xfrm>
            <a:off x="857250" y="4654244"/>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548197" y="4652734"/>
            <a:ext cx="3173916" cy="369332"/>
          </a:xfrm>
          <a:prstGeom prst="rect">
            <a:avLst/>
          </a:prstGeom>
          <a:noFill/>
        </p:spPr>
        <p:txBody>
          <a:bodyPr wrap="square" rtlCol="0">
            <a:spAutoFit/>
          </a:bodyPr>
          <a:lstStyle/>
          <a:p>
            <a:pPr algn="ctr"/>
            <a:r>
              <a:rPr lang="en-US" dirty="0"/>
              <a:t>Client Presentation </a:t>
            </a:r>
          </a:p>
        </p:txBody>
      </p:sp>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extLst>
              <p:ext uri="{D42A27DB-BD31-4B8C-83A1-F6EECF244321}">
                <p14:modId xmlns:p14="http://schemas.microsoft.com/office/powerpoint/2010/main" val="4248337819"/>
              </p:ext>
            </p:extLst>
          </p:nvPr>
        </p:nvGraphicFramePr>
        <p:xfrm>
          <a:off x="5988379" y="5136165"/>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1.998</a:t>
                      </a:r>
                    </a:p>
                  </a:txBody>
                  <a:tcPr/>
                </a:tc>
                <a:extLst>
                  <a:ext uri="{0D108BD9-81ED-4DB2-BD59-A6C34878D82A}">
                    <a16:rowId xmlns:a16="http://schemas.microsoft.com/office/drawing/2014/main" val="3343165130"/>
                  </a:ext>
                </a:extLst>
              </a:tr>
              <a:tr h="484685">
                <a:tc>
                  <a:txBody>
                    <a:bodyPr/>
                    <a:lstStyle/>
                    <a:p>
                      <a:pPr algn="ctr"/>
                      <a:r>
                        <a:rPr lang="en-US" dirty="0"/>
                        <a:t>SE</a:t>
                      </a:r>
                    </a:p>
                  </a:txBody>
                  <a:tcPr/>
                </a:tc>
                <a:tc>
                  <a:txBody>
                    <a:bodyPr/>
                    <a:lstStyle/>
                    <a:p>
                      <a:pPr algn="ctr"/>
                      <a:r>
                        <a:rPr lang="en-US" dirty="0"/>
                        <a:t>.2827</a:t>
                      </a:r>
                    </a:p>
                  </a:txBody>
                  <a:tcPr/>
                </a:tc>
                <a:extLst>
                  <a:ext uri="{0D108BD9-81ED-4DB2-BD59-A6C34878D82A}">
                    <a16:rowId xmlns:a16="http://schemas.microsoft.com/office/drawing/2014/main" val="2139037856"/>
                  </a:ext>
                </a:extLst>
              </a:tr>
            </a:tbl>
          </a:graphicData>
        </a:graphic>
      </p:graphicFrame>
      <p:pic>
        <p:nvPicPr>
          <p:cNvPr id="3" name="Picture 2">
            <a:extLst>
              <a:ext uri="{FF2B5EF4-FFF2-40B4-BE49-F238E27FC236}">
                <a16:creationId xmlns:a16="http://schemas.microsoft.com/office/drawing/2014/main" id="{C84A2B11-DCA7-A84F-A70D-0C74D367ABBB}"/>
              </a:ext>
            </a:extLst>
          </p:cNvPr>
          <p:cNvPicPr>
            <a:picLocks noChangeAspect="1"/>
          </p:cNvPicPr>
          <p:nvPr/>
        </p:nvPicPr>
        <p:blipFill>
          <a:blip r:embed="rId2"/>
          <a:stretch>
            <a:fillRect/>
          </a:stretch>
        </p:blipFill>
        <p:spPr>
          <a:xfrm>
            <a:off x="468197" y="5164692"/>
            <a:ext cx="5080000" cy="698500"/>
          </a:xfrm>
          <a:prstGeom prst="rect">
            <a:avLst/>
          </a:prstGeom>
        </p:spPr>
      </p:pic>
      <p:pic>
        <p:nvPicPr>
          <p:cNvPr id="4" name="Picture 3">
            <a:extLst>
              <a:ext uri="{FF2B5EF4-FFF2-40B4-BE49-F238E27FC236}">
                <a16:creationId xmlns:a16="http://schemas.microsoft.com/office/drawing/2014/main" id="{51A51330-A53F-4D47-9C6C-D64ABE585FA4}"/>
              </a:ext>
            </a:extLst>
          </p:cNvPr>
          <p:cNvPicPr>
            <a:picLocks noChangeAspect="1"/>
          </p:cNvPicPr>
          <p:nvPr/>
        </p:nvPicPr>
        <p:blipFill>
          <a:blip r:embed="rId3"/>
          <a:stretch>
            <a:fillRect/>
          </a:stretch>
        </p:blipFill>
        <p:spPr>
          <a:xfrm>
            <a:off x="1574258" y="5883605"/>
            <a:ext cx="1739900" cy="457200"/>
          </a:xfrm>
          <a:prstGeom prst="rect">
            <a:avLst/>
          </a:prstGeom>
        </p:spPr>
      </p:pic>
      <p:pic>
        <p:nvPicPr>
          <p:cNvPr id="11" name="Picture 10">
            <a:extLst>
              <a:ext uri="{FF2B5EF4-FFF2-40B4-BE49-F238E27FC236}">
                <a16:creationId xmlns:a16="http://schemas.microsoft.com/office/drawing/2014/main" id="{FB9E81B7-0EA5-4042-8076-941AF0E8C307}"/>
              </a:ext>
            </a:extLst>
          </p:cNvPr>
          <p:cNvPicPr>
            <a:picLocks noChangeAspect="1"/>
          </p:cNvPicPr>
          <p:nvPr/>
        </p:nvPicPr>
        <p:blipFill>
          <a:blip r:embed="rId4"/>
          <a:stretch>
            <a:fillRect/>
          </a:stretch>
        </p:blipFill>
        <p:spPr>
          <a:xfrm>
            <a:off x="1964682" y="1760367"/>
            <a:ext cx="4570397" cy="2085976"/>
          </a:xfrm>
          <a:prstGeom prst="rect">
            <a:avLst/>
          </a:prstGeom>
        </p:spPr>
      </p:pic>
      <p:sp>
        <p:nvSpPr>
          <p:cNvPr id="12" name="TextBox 11">
            <a:extLst>
              <a:ext uri="{FF2B5EF4-FFF2-40B4-BE49-F238E27FC236}">
                <a16:creationId xmlns:a16="http://schemas.microsoft.com/office/drawing/2014/main" id="{67243176-BC70-2044-A5BF-9944E16A9E1B}"/>
              </a:ext>
            </a:extLst>
          </p:cNvPr>
          <p:cNvSpPr txBox="1"/>
          <p:nvPr/>
        </p:nvSpPr>
        <p:spPr>
          <a:xfrm>
            <a:off x="2662922" y="1335707"/>
            <a:ext cx="3173916" cy="369332"/>
          </a:xfrm>
          <a:prstGeom prst="rect">
            <a:avLst/>
          </a:prstGeom>
          <a:noFill/>
        </p:spPr>
        <p:txBody>
          <a:bodyPr wrap="square" rtlCol="0">
            <a:spAutoFit/>
          </a:bodyPr>
          <a:lstStyle/>
          <a:p>
            <a:pPr algn="ctr"/>
            <a:r>
              <a:rPr lang="en-US" b="1" dirty="0"/>
              <a:t>THEORETICAL</a:t>
            </a:r>
          </a:p>
        </p:txBody>
      </p:sp>
      <p:sp>
        <p:nvSpPr>
          <p:cNvPr id="13" name="TextBox 12">
            <a:extLst>
              <a:ext uri="{FF2B5EF4-FFF2-40B4-BE49-F238E27FC236}">
                <a16:creationId xmlns:a16="http://schemas.microsoft.com/office/drawing/2014/main" id="{95936FBC-FE32-3B4C-A941-7824BB56630D}"/>
              </a:ext>
            </a:extLst>
          </p:cNvPr>
          <p:cNvSpPr txBox="1"/>
          <p:nvPr/>
        </p:nvSpPr>
        <p:spPr>
          <a:xfrm>
            <a:off x="2662922" y="4283402"/>
            <a:ext cx="3173916" cy="369332"/>
          </a:xfrm>
          <a:prstGeom prst="rect">
            <a:avLst/>
          </a:prstGeom>
          <a:noFill/>
        </p:spPr>
        <p:txBody>
          <a:bodyPr wrap="square" rtlCol="0">
            <a:spAutoFit/>
          </a:bodyPr>
          <a:lstStyle/>
          <a:p>
            <a:pPr algn="ctr"/>
            <a:r>
              <a:rPr lang="en-US" b="1" dirty="0"/>
              <a:t>SIMULATION</a:t>
            </a:r>
          </a:p>
        </p:txBody>
      </p:sp>
    </p:spTree>
    <p:extLst>
      <p:ext uri="{BB962C8B-B14F-4D97-AF65-F5344CB8AC3E}">
        <p14:creationId xmlns:p14="http://schemas.microsoft.com/office/powerpoint/2010/main" val="17345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1257300" y="2465389"/>
            <a:ext cx="7886700" cy="1325563"/>
          </a:xfrm>
        </p:spPr>
        <p:txBody>
          <a:bodyPr/>
          <a:lstStyle/>
          <a:p>
            <a:r>
              <a:rPr lang="en-US" dirty="0"/>
              <a:t>Answer to Break Out 2</a:t>
            </a:r>
          </a:p>
        </p:txBody>
      </p:sp>
    </p:spTree>
    <p:extLst>
      <p:ext uri="{BB962C8B-B14F-4D97-AF65-F5344CB8AC3E}">
        <p14:creationId xmlns:p14="http://schemas.microsoft.com/office/powerpoint/2010/main" val="2259239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94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greater than </a:t>
                </a:r>
                <a14:m>
                  <m:oMath xmlns:m="http://schemas.openxmlformats.org/officeDocument/2006/math">
                    <m:r>
                      <a:rPr lang="en-US" b="0" i="1" smtClean="0">
                        <a:latin typeface="Cambria Math"/>
                      </a:rPr>
                      <m:t>4.</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2283" y="319195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2283" y="319195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14973" y="319617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14973" y="3196179"/>
                <a:ext cx="952697" cy="687111"/>
              </a:xfrm>
              <a:prstGeom prst="rect">
                <a:avLst/>
              </a:prstGeom>
              <a:blipFill>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t>Step 4: Find the </a:t>
            </a:r>
            <a:r>
              <a:rPr lang="en-US" sz="2400" dirty="0" err="1"/>
              <a:t>pvalue</a:t>
            </a:r>
            <a:r>
              <a:rPr lang="en-US" sz="2400" dirty="0"/>
              <a:t>: </a:t>
            </a:r>
            <a:r>
              <a:rPr lang="en-US" sz="2400" dirty="0" err="1"/>
              <a:t>Pvalue</a:t>
            </a:r>
            <a:r>
              <a:rPr lang="en-US" sz="2400" dirty="0"/>
              <a:t>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2006" y="4957369"/>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989214"/>
            <a:ext cx="8779606" cy="707886"/>
          </a:xfrm>
          <a:prstGeom prst="rect">
            <a:avLst/>
          </a:prstGeom>
          <a:noFill/>
        </p:spPr>
        <p:txBody>
          <a:bodyPr wrap="square" rtlCol="0">
            <a:spAutoFit/>
          </a:bodyPr>
          <a:lstStyle/>
          <a:p>
            <a:r>
              <a:rPr lang="en-US" sz="2000" dirty="0"/>
              <a:t>Step 6:  There is sufficient evidence to conclude that the true mean age of patrons at the Comber at 7pm is </a:t>
            </a:r>
            <a:r>
              <a:rPr lang="en-US" sz="2000"/>
              <a:t>greater than 21 </a:t>
            </a:r>
            <a:r>
              <a:rPr lang="en-US" sz="2000" dirty="0"/>
              <a:t>(</a:t>
            </a:r>
            <a:r>
              <a:rPr lang="en-US" sz="2000" dirty="0" err="1"/>
              <a:t>pvalue</a:t>
            </a:r>
            <a:r>
              <a:rPr lang="en-US" sz="2000" dirty="0"/>
              <a:t> =.0162 from a t-test).  </a:t>
            </a:r>
          </a:p>
        </p:txBody>
      </p:sp>
      <p:pic>
        <p:nvPicPr>
          <p:cNvPr id="8" name="Picture 7">
            <a:extLst>
              <a:ext uri="{FF2B5EF4-FFF2-40B4-BE49-F238E27FC236}">
                <a16:creationId xmlns:a16="http://schemas.microsoft.com/office/drawing/2014/main" id="{E1250123-7694-994C-829C-DD984570EA62}"/>
              </a:ext>
            </a:extLst>
          </p:cNvPr>
          <p:cNvPicPr>
            <a:picLocks noChangeAspect="1"/>
          </p:cNvPicPr>
          <p:nvPr/>
        </p:nvPicPr>
        <p:blipFill>
          <a:blip r:embed="rId7"/>
          <a:stretch>
            <a:fillRect/>
          </a:stretch>
        </p:blipFill>
        <p:spPr>
          <a:xfrm>
            <a:off x="5894857" y="4453277"/>
            <a:ext cx="2613788" cy="1535937"/>
          </a:xfrm>
          <a:prstGeom prst="rect">
            <a:avLst/>
          </a:prstGeom>
        </p:spPr>
      </p:pic>
      <p:pic>
        <p:nvPicPr>
          <p:cNvPr id="7" name="Picture 6">
            <a:extLst>
              <a:ext uri="{FF2B5EF4-FFF2-40B4-BE49-F238E27FC236}">
                <a16:creationId xmlns:a16="http://schemas.microsoft.com/office/drawing/2014/main" id="{2BD16B7A-BF5E-4342-AEC7-C100FEE347BC}"/>
              </a:ext>
            </a:extLst>
          </p:cNvPr>
          <p:cNvPicPr>
            <a:picLocks noChangeAspect="1"/>
          </p:cNvPicPr>
          <p:nvPr/>
        </p:nvPicPr>
        <p:blipFill>
          <a:blip r:embed="rId8"/>
          <a:stretch>
            <a:fillRect/>
          </a:stretch>
        </p:blipFill>
        <p:spPr>
          <a:xfrm>
            <a:off x="6989644" y="5667964"/>
            <a:ext cx="1756052" cy="210026"/>
          </a:xfrm>
          <a:prstGeom prst="rect">
            <a:avLst/>
          </a:prstGeom>
        </p:spPr>
      </p:pic>
    </p:spTree>
    <p:extLst>
      <p:ext uri="{BB962C8B-B14F-4D97-AF65-F5344CB8AC3E}">
        <p14:creationId xmlns:p14="http://schemas.microsoft.com/office/powerpoint/2010/main" val="315852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D812-179C-7940-B994-B44A139A35AD}"/>
              </a:ext>
            </a:extLst>
          </p:cNvPr>
          <p:cNvSpPr>
            <a:spLocks noGrp="1"/>
          </p:cNvSpPr>
          <p:nvPr>
            <p:ph type="title"/>
          </p:nvPr>
        </p:nvSpPr>
        <p:spPr/>
        <p:txBody>
          <a:bodyPr/>
          <a:lstStyle/>
          <a:p>
            <a:r>
              <a:rPr lang="en-US" dirty="0"/>
              <a:t>Flow of Live Session</a:t>
            </a:r>
          </a:p>
        </p:txBody>
      </p:sp>
      <p:sp>
        <p:nvSpPr>
          <p:cNvPr id="3" name="Content Placeholder 2">
            <a:extLst>
              <a:ext uri="{FF2B5EF4-FFF2-40B4-BE49-F238E27FC236}">
                <a16:creationId xmlns:a16="http://schemas.microsoft.com/office/drawing/2014/main" id="{5284895F-000E-784B-8482-2B4E27B9020D}"/>
              </a:ext>
            </a:extLst>
          </p:cNvPr>
          <p:cNvSpPr>
            <a:spLocks noGrp="1"/>
          </p:cNvSpPr>
          <p:nvPr>
            <p:ph idx="1"/>
          </p:nvPr>
        </p:nvSpPr>
        <p:spPr>
          <a:xfrm>
            <a:off x="200025" y="1690689"/>
            <a:ext cx="8658225" cy="4867274"/>
          </a:xfrm>
        </p:spPr>
        <p:txBody>
          <a:bodyPr>
            <a:normAutofit fontScale="77500" lnSpcReduction="20000"/>
          </a:bodyPr>
          <a:lstStyle/>
          <a:p>
            <a:r>
              <a:rPr lang="en-US" dirty="0"/>
              <a:t>Introductions (15 min)</a:t>
            </a:r>
          </a:p>
          <a:p>
            <a:r>
              <a:rPr lang="en-US" dirty="0"/>
              <a:t>Syllabus Questions and Brief Overview (10 min)</a:t>
            </a:r>
          </a:p>
          <a:p>
            <a:r>
              <a:rPr lang="en-US" dirty="0"/>
              <a:t>Data Science News of the Week (DSNOW)  (10 min)</a:t>
            </a:r>
          </a:p>
          <a:p>
            <a:r>
              <a:rPr lang="en-US" dirty="0"/>
              <a:t>DSNOW drawing for the semester (2 min)</a:t>
            </a:r>
          </a:p>
          <a:p>
            <a:r>
              <a:rPr lang="en-US" dirty="0"/>
              <a:t>Show compiled data science profile bar charts  (5 min)</a:t>
            </a:r>
          </a:p>
          <a:p>
            <a:pPr lvl="1"/>
            <a:r>
              <a:rPr lang="en-US" dirty="0"/>
              <a:t>You will need to compile these from the </a:t>
            </a:r>
            <a:r>
              <a:rPr lang="en-US" dirty="0" err="1"/>
              <a:t>pptxs</a:t>
            </a:r>
            <a:r>
              <a:rPr lang="en-US" dirty="0"/>
              <a:t>.  </a:t>
            </a:r>
          </a:p>
          <a:p>
            <a:r>
              <a:rPr lang="en-US" dirty="0"/>
              <a:t>Presentation of Reproducible Research  (5 min) (optional) “Papers with Code"</a:t>
            </a:r>
          </a:p>
          <a:p>
            <a:r>
              <a:rPr lang="en-US" dirty="0"/>
              <a:t>Break Out 1 – CLT  (20 min)</a:t>
            </a:r>
          </a:p>
          <a:p>
            <a:pPr lvl="1"/>
            <a:r>
              <a:rPr lang="en-US" dirty="0"/>
              <a:t>Give students 10 (</a:t>
            </a:r>
            <a:r>
              <a:rPr lang="en-US" dirty="0" err="1"/>
              <a:t>ish</a:t>
            </a:r>
            <a:r>
              <a:rPr lang="en-US" dirty="0"/>
              <a:t>) minutes to present and discuss their work</a:t>
            </a:r>
          </a:p>
          <a:p>
            <a:pPr lvl="1"/>
            <a:r>
              <a:rPr lang="en-US" dirty="0"/>
              <a:t>Bring them back in and run through the markdown for this unit.  </a:t>
            </a:r>
          </a:p>
          <a:p>
            <a:r>
              <a:rPr lang="en-US" dirty="0"/>
              <a:t>Break Out 2 – T-test (20 min)</a:t>
            </a:r>
          </a:p>
          <a:p>
            <a:pPr lvl="1"/>
            <a:r>
              <a:rPr lang="en-US" dirty="0"/>
              <a:t>Give students 10 (</a:t>
            </a:r>
            <a:r>
              <a:rPr lang="en-US" dirty="0" err="1"/>
              <a:t>ish</a:t>
            </a:r>
            <a:r>
              <a:rPr lang="en-US" dirty="0"/>
              <a:t>) minutes to present and discuss their work</a:t>
            </a:r>
          </a:p>
          <a:p>
            <a:pPr lvl="1"/>
            <a:r>
              <a:rPr lang="en-US" dirty="0"/>
              <a:t>Bring them back in and go through solution on slide.  You may need to or want to go out to R as well.</a:t>
            </a:r>
          </a:p>
          <a:p>
            <a:pPr marL="457200" lvl="1" indent="0">
              <a:buNone/>
            </a:pPr>
            <a:endParaRPr lang="en-US" dirty="0"/>
          </a:p>
        </p:txBody>
      </p:sp>
    </p:spTree>
    <p:extLst>
      <p:ext uri="{BB962C8B-B14F-4D97-AF65-F5344CB8AC3E}">
        <p14:creationId xmlns:p14="http://schemas.microsoft.com/office/powerpoint/2010/main" val="338831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70F1-555D-E945-BAC0-32D678CECD70}"/>
              </a:ext>
            </a:extLst>
          </p:cNvPr>
          <p:cNvSpPr>
            <a:spLocks noGrp="1"/>
          </p:cNvSpPr>
          <p:nvPr>
            <p:ph type="title"/>
          </p:nvPr>
        </p:nvSpPr>
        <p:spPr>
          <a:xfrm>
            <a:off x="617498" y="164405"/>
            <a:ext cx="7886700" cy="660786"/>
          </a:xfrm>
        </p:spPr>
        <p:txBody>
          <a:bodyPr>
            <a:normAutofit fontScale="90000"/>
          </a:bodyPr>
          <a:lstStyle/>
          <a:p>
            <a:r>
              <a:rPr lang="en-US" dirty="0"/>
              <a:t>Data Science Profiles!</a:t>
            </a:r>
          </a:p>
        </p:txBody>
      </p:sp>
      <p:pic>
        <p:nvPicPr>
          <p:cNvPr id="4" name="Picture 3">
            <a:extLst>
              <a:ext uri="{FF2B5EF4-FFF2-40B4-BE49-F238E27FC236}">
                <a16:creationId xmlns:a16="http://schemas.microsoft.com/office/drawing/2014/main" id="{EE647BFA-288D-4845-B682-770588D09134}"/>
              </a:ext>
            </a:extLst>
          </p:cNvPr>
          <p:cNvPicPr>
            <a:picLocks noChangeAspect="1"/>
          </p:cNvPicPr>
          <p:nvPr/>
        </p:nvPicPr>
        <p:blipFill>
          <a:blip r:embed="rId2"/>
          <a:stretch>
            <a:fillRect/>
          </a:stretch>
        </p:blipFill>
        <p:spPr>
          <a:xfrm>
            <a:off x="450230" y="976570"/>
            <a:ext cx="1888551" cy="1866992"/>
          </a:xfrm>
          <a:prstGeom prst="rect">
            <a:avLst/>
          </a:prstGeom>
        </p:spPr>
      </p:pic>
      <p:pic>
        <p:nvPicPr>
          <p:cNvPr id="5" name="Picture 1" descr="exercise-v2_files/figure-pptx/unnamed-chunk-1-1.png">
            <a:extLst>
              <a:ext uri="{FF2B5EF4-FFF2-40B4-BE49-F238E27FC236}">
                <a16:creationId xmlns:a16="http://schemas.microsoft.com/office/drawing/2014/main" id="{9A3E2A5F-CFE9-9448-86E6-97D284256571}"/>
              </a:ext>
            </a:extLst>
          </p:cNvPr>
          <p:cNvPicPr>
            <a:picLocks noGrp="1" noChangeAspect="1"/>
          </p:cNvPicPr>
          <p:nvPr/>
        </p:nvPicPr>
        <p:blipFill>
          <a:blip r:embed="rId3"/>
          <a:stretch>
            <a:fillRect/>
          </a:stretch>
        </p:blipFill>
        <p:spPr bwMode="auto">
          <a:xfrm>
            <a:off x="3345225" y="976570"/>
            <a:ext cx="2333740" cy="1866992"/>
          </a:xfrm>
          <a:prstGeom prst="rect">
            <a:avLst/>
          </a:prstGeom>
          <a:noFill/>
          <a:ln w="9525">
            <a:noFill/>
            <a:headEnd/>
            <a:tailEnd/>
          </a:ln>
        </p:spPr>
      </p:pic>
      <p:pic>
        <p:nvPicPr>
          <p:cNvPr id="7" name="Picture 6">
            <a:extLst>
              <a:ext uri="{FF2B5EF4-FFF2-40B4-BE49-F238E27FC236}">
                <a16:creationId xmlns:a16="http://schemas.microsoft.com/office/drawing/2014/main" id="{120EC1A4-422F-FB48-BA81-8F7AD05811E5}"/>
              </a:ext>
            </a:extLst>
          </p:cNvPr>
          <p:cNvPicPr>
            <a:picLocks noChangeAspect="1"/>
          </p:cNvPicPr>
          <p:nvPr/>
        </p:nvPicPr>
        <p:blipFill rotWithShape="1">
          <a:blip r:embed="rId4"/>
          <a:srcRect t="5941"/>
          <a:stretch/>
        </p:blipFill>
        <p:spPr>
          <a:xfrm>
            <a:off x="6393194" y="1259039"/>
            <a:ext cx="2374900" cy="1302053"/>
          </a:xfrm>
          <a:prstGeom prst="rect">
            <a:avLst/>
          </a:prstGeom>
        </p:spPr>
      </p:pic>
      <p:pic>
        <p:nvPicPr>
          <p:cNvPr id="8" name="Picture 7">
            <a:extLst>
              <a:ext uri="{FF2B5EF4-FFF2-40B4-BE49-F238E27FC236}">
                <a16:creationId xmlns:a16="http://schemas.microsoft.com/office/drawing/2014/main" id="{42981569-0274-A64A-B6C9-43794E144516}"/>
              </a:ext>
            </a:extLst>
          </p:cNvPr>
          <p:cNvPicPr>
            <a:picLocks noChangeAspect="1"/>
          </p:cNvPicPr>
          <p:nvPr/>
        </p:nvPicPr>
        <p:blipFill>
          <a:blip r:embed="rId5"/>
          <a:stretch>
            <a:fillRect/>
          </a:stretch>
        </p:blipFill>
        <p:spPr>
          <a:xfrm>
            <a:off x="207570" y="3117851"/>
            <a:ext cx="2407043" cy="1318710"/>
          </a:xfrm>
          <a:prstGeom prst="rect">
            <a:avLst/>
          </a:prstGeom>
        </p:spPr>
      </p:pic>
      <p:pic>
        <p:nvPicPr>
          <p:cNvPr id="11" name="Picture 10">
            <a:extLst>
              <a:ext uri="{FF2B5EF4-FFF2-40B4-BE49-F238E27FC236}">
                <a16:creationId xmlns:a16="http://schemas.microsoft.com/office/drawing/2014/main" id="{62FE5BBD-9E6A-C849-8806-6182BEDABCDA}"/>
              </a:ext>
            </a:extLst>
          </p:cNvPr>
          <p:cNvPicPr>
            <a:picLocks noChangeAspect="1"/>
          </p:cNvPicPr>
          <p:nvPr/>
        </p:nvPicPr>
        <p:blipFill>
          <a:blip r:embed="rId6"/>
          <a:stretch>
            <a:fillRect/>
          </a:stretch>
        </p:blipFill>
        <p:spPr>
          <a:xfrm>
            <a:off x="6285264" y="2995190"/>
            <a:ext cx="2590761" cy="1607816"/>
          </a:xfrm>
          <a:prstGeom prst="rect">
            <a:avLst/>
          </a:prstGeom>
        </p:spPr>
      </p:pic>
      <p:pic>
        <p:nvPicPr>
          <p:cNvPr id="12" name="Picture 11">
            <a:extLst>
              <a:ext uri="{FF2B5EF4-FFF2-40B4-BE49-F238E27FC236}">
                <a16:creationId xmlns:a16="http://schemas.microsoft.com/office/drawing/2014/main" id="{6BAA9573-33B9-9443-956D-09EC568D3F0C}"/>
              </a:ext>
            </a:extLst>
          </p:cNvPr>
          <p:cNvPicPr>
            <a:picLocks noChangeAspect="1"/>
          </p:cNvPicPr>
          <p:nvPr/>
        </p:nvPicPr>
        <p:blipFill>
          <a:blip r:embed="rId7"/>
          <a:stretch>
            <a:fillRect/>
          </a:stretch>
        </p:blipFill>
        <p:spPr>
          <a:xfrm>
            <a:off x="207570" y="5136222"/>
            <a:ext cx="2518929" cy="1075007"/>
          </a:xfrm>
          <a:prstGeom prst="rect">
            <a:avLst/>
          </a:prstGeom>
        </p:spPr>
      </p:pic>
      <p:pic>
        <p:nvPicPr>
          <p:cNvPr id="3" name="Picture 2">
            <a:extLst>
              <a:ext uri="{FF2B5EF4-FFF2-40B4-BE49-F238E27FC236}">
                <a16:creationId xmlns:a16="http://schemas.microsoft.com/office/drawing/2014/main" id="{4BFC908C-6CBB-1843-81E9-C27E78D2EAE4}"/>
              </a:ext>
            </a:extLst>
          </p:cNvPr>
          <p:cNvPicPr>
            <a:picLocks noChangeAspect="1"/>
          </p:cNvPicPr>
          <p:nvPr/>
        </p:nvPicPr>
        <p:blipFill>
          <a:blip r:embed="rId8"/>
          <a:stretch>
            <a:fillRect/>
          </a:stretch>
        </p:blipFill>
        <p:spPr>
          <a:xfrm>
            <a:off x="2883277" y="3276916"/>
            <a:ext cx="3257637" cy="1038606"/>
          </a:xfrm>
          <a:prstGeom prst="rect">
            <a:avLst/>
          </a:prstGeom>
        </p:spPr>
      </p:pic>
      <p:pic>
        <p:nvPicPr>
          <p:cNvPr id="6" name="Picture 5">
            <a:extLst>
              <a:ext uri="{FF2B5EF4-FFF2-40B4-BE49-F238E27FC236}">
                <a16:creationId xmlns:a16="http://schemas.microsoft.com/office/drawing/2014/main" id="{D0D76899-524E-E841-9255-AD9F5D125024}"/>
              </a:ext>
            </a:extLst>
          </p:cNvPr>
          <p:cNvPicPr>
            <a:picLocks noChangeAspect="1"/>
          </p:cNvPicPr>
          <p:nvPr/>
        </p:nvPicPr>
        <p:blipFill>
          <a:blip r:embed="rId9"/>
          <a:stretch>
            <a:fillRect/>
          </a:stretch>
        </p:blipFill>
        <p:spPr>
          <a:xfrm>
            <a:off x="6427814" y="5037104"/>
            <a:ext cx="2340280" cy="1370391"/>
          </a:xfrm>
          <a:prstGeom prst="rect">
            <a:avLst/>
          </a:prstGeom>
        </p:spPr>
      </p:pic>
      <p:pic>
        <p:nvPicPr>
          <p:cNvPr id="9" name="Picture 8">
            <a:extLst>
              <a:ext uri="{FF2B5EF4-FFF2-40B4-BE49-F238E27FC236}">
                <a16:creationId xmlns:a16="http://schemas.microsoft.com/office/drawing/2014/main" id="{2B2E50F3-6402-D247-9282-09EB7671AE5C}"/>
              </a:ext>
            </a:extLst>
          </p:cNvPr>
          <p:cNvPicPr>
            <a:picLocks noChangeAspect="1"/>
          </p:cNvPicPr>
          <p:nvPr/>
        </p:nvPicPr>
        <p:blipFill>
          <a:blip r:embed="rId10"/>
          <a:stretch>
            <a:fillRect/>
          </a:stretch>
        </p:blipFill>
        <p:spPr>
          <a:xfrm>
            <a:off x="3447130" y="4699781"/>
            <a:ext cx="2135557" cy="1511448"/>
          </a:xfrm>
          <a:prstGeom prst="rect">
            <a:avLst/>
          </a:prstGeom>
        </p:spPr>
      </p:pic>
    </p:spTree>
    <p:extLst>
      <p:ext uri="{BB962C8B-B14F-4D97-AF65-F5344CB8AC3E}">
        <p14:creationId xmlns:p14="http://schemas.microsoft.com/office/powerpoint/2010/main" val="313058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20 Year Ago</a:t>
            </a:r>
          </a:p>
        </p:txBody>
      </p:sp>
      <p:pic>
        <p:nvPicPr>
          <p:cNvPr id="4" name="Picture 3">
            <a:extLst>
              <a:ext uri="{FF2B5EF4-FFF2-40B4-BE49-F238E27FC236}">
                <a16:creationId xmlns:a16="http://schemas.microsoft.com/office/drawing/2014/main" id="{F7957EE8-D58D-8A41-AD13-3BE068C96071}"/>
              </a:ext>
            </a:extLst>
          </p:cNvPr>
          <p:cNvPicPr>
            <a:picLocks noChangeAspect="1"/>
          </p:cNvPicPr>
          <p:nvPr/>
        </p:nvPicPr>
        <p:blipFill>
          <a:blip r:embed="rId2"/>
          <a:stretch>
            <a:fillRect/>
          </a:stretch>
        </p:blipFill>
        <p:spPr>
          <a:xfrm>
            <a:off x="1059366" y="2082659"/>
            <a:ext cx="7025268" cy="4078964"/>
          </a:xfrm>
          <a:prstGeom prst="rect">
            <a:avLst/>
          </a:prstGeom>
        </p:spPr>
      </p:pic>
    </p:spTree>
    <p:extLst>
      <p:ext uri="{BB962C8B-B14F-4D97-AF65-F5344CB8AC3E}">
        <p14:creationId xmlns:p14="http://schemas.microsoft.com/office/powerpoint/2010/main" val="410753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Today!</a:t>
            </a:r>
          </a:p>
        </p:txBody>
      </p:sp>
      <p:pic>
        <p:nvPicPr>
          <p:cNvPr id="5" name="Picture 4">
            <a:extLst>
              <a:ext uri="{FF2B5EF4-FFF2-40B4-BE49-F238E27FC236}">
                <a16:creationId xmlns:a16="http://schemas.microsoft.com/office/drawing/2014/main" id="{FDA14E71-6B89-B64B-8F7A-B241D6389379}"/>
              </a:ext>
            </a:extLst>
          </p:cNvPr>
          <p:cNvPicPr>
            <a:picLocks noChangeAspect="1"/>
          </p:cNvPicPr>
          <p:nvPr/>
        </p:nvPicPr>
        <p:blipFill>
          <a:blip r:embed="rId2"/>
          <a:stretch>
            <a:fillRect/>
          </a:stretch>
        </p:blipFill>
        <p:spPr>
          <a:xfrm>
            <a:off x="1070517" y="2074159"/>
            <a:ext cx="7014117" cy="4087464"/>
          </a:xfrm>
          <a:prstGeom prst="rect">
            <a:avLst/>
          </a:prstGeom>
        </p:spPr>
      </p:pic>
    </p:spTree>
    <p:extLst>
      <p:ext uri="{BB962C8B-B14F-4D97-AF65-F5344CB8AC3E}">
        <p14:creationId xmlns:p14="http://schemas.microsoft.com/office/powerpoint/2010/main" val="108357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CDBF-CA05-B94C-A90A-7CD156AA9F7C}"/>
              </a:ext>
            </a:extLst>
          </p:cNvPr>
          <p:cNvSpPr>
            <a:spLocks noGrp="1"/>
          </p:cNvSpPr>
          <p:nvPr>
            <p:ph type="title"/>
          </p:nvPr>
        </p:nvSpPr>
        <p:spPr/>
        <p:txBody>
          <a:bodyPr/>
          <a:lstStyle/>
          <a:p>
            <a:r>
              <a:rPr lang="en-US" dirty="0"/>
              <a:t>For Live Session: Unit 1</a:t>
            </a:r>
            <a:br>
              <a:rPr lang="en-US" dirty="0"/>
            </a:br>
            <a:r>
              <a:rPr lang="en-US" sz="2800" dirty="0"/>
              <a:t>Due 24 hours before live session.</a:t>
            </a:r>
            <a:endParaRPr lang="en-US" dirty="0"/>
          </a:p>
        </p:txBody>
      </p:sp>
      <p:sp>
        <p:nvSpPr>
          <p:cNvPr id="3" name="Content Placeholder 2">
            <a:extLst>
              <a:ext uri="{FF2B5EF4-FFF2-40B4-BE49-F238E27FC236}">
                <a16:creationId xmlns:a16="http://schemas.microsoft.com/office/drawing/2014/main" id="{8BAF0FC9-3134-0F4C-B707-A2C723352008}"/>
              </a:ext>
            </a:extLst>
          </p:cNvPr>
          <p:cNvSpPr>
            <a:spLocks noGrp="1"/>
          </p:cNvSpPr>
          <p:nvPr>
            <p:ph idx="1"/>
          </p:nvPr>
        </p:nvSpPr>
        <p:spPr>
          <a:xfrm>
            <a:off x="200025" y="1825625"/>
            <a:ext cx="8658225" cy="4351338"/>
          </a:xfrm>
        </p:spPr>
        <p:txBody>
          <a:bodyPr>
            <a:normAutofit fontScale="55000" lnSpcReduction="20000"/>
          </a:bodyPr>
          <a:lstStyle/>
          <a:p>
            <a:pPr marL="0" indent="0">
              <a:buNone/>
            </a:pPr>
            <a:r>
              <a:rPr lang="en-US" b="1" dirty="0"/>
              <a:t>For each number, provide at least 1 </a:t>
            </a:r>
            <a:r>
              <a:rPr lang="en-US" b="1" dirty="0" err="1"/>
              <a:t>Powerpoint</a:t>
            </a:r>
            <a:r>
              <a:rPr lang="en-US" b="1" dirty="0"/>
              <a:t> slide to provide a clear presentation of your response.  You will present most of these slides in a break out and are given a score based on their completeness and clarity.  Most importantly, they will maximize your live session experience!</a:t>
            </a:r>
          </a:p>
          <a:p>
            <a:pPr marL="514350" indent="-514350">
              <a:buAutoNum type="arabicPeriod"/>
            </a:pPr>
            <a:r>
              <a:rPr lang="en-US" b="1" dirty="0"/>
              <a:t>Data Science Profile</a:t>
            </a:r>
            <a:r>
              <a:rPr lang="en-US" dirty="0"/>
              <a:t>: Make a bar plot for your data science profile.  </a:t>
            </a:r>
          </a:p>
          <a:p>
            <a:pPr marL="514350" indent="-514350">
              <a:buAutoNum type="arabicPeriod"/>
            </a:pPr>
            <a:r>
              <a:rPr lang="en-US" b="1" dirty="0"/>
              <a:t>CLT:</a:t>
            </a:r>
            <a:r>
              <a:rPr lang="en-US" dirty="0"/>
              <a:t> Using the central limit code from the </a:t>
            </a:r>
            <a:r>
              <a:rPr lang="en-US" dirty="0" err="1"/>
              <a:t>asynch</a:t>
            </a:r>
            <a:r>
              <a:rPr lang="en-US" dirty="0"/>
              <a:t> material (CLT2.Rmd), adapt the code and provide the following analysis:</a:t>
            </a:r>
          </a:p>
          <a:p>
            <a:pPr marL="971550" lvl="1" indent="-514350">
              <a:buAutoNum type="arabicPeriod"/>
            </a:pPr>
            <a:r>
              <a:rPr lang="en-US" dirty="0"/>
              <a:t>Adapt the code to generate a population of 10,000,000 from a chi-square distribution with 2 degrees of freedom.  This is a heavily right skewed distribution.  (Hint: </a:t>
            </a:r>
            <a:r>
              <a:rPr lang="en-US" dirty="0" err="1"/>
              <a:t>rchisq</a:t>
            </a:r>
            <a:r>
              <a:rPr lang="en-US" dirty="0"/>
              <a:t>()).  You will have to read up on this function and probably do some trial and error.  Being able to learn new functions and methods is a key skill.  </a:t>
            </a:r>
          </a:p>
          <a:p>
            <a:pPr marL="971550" lvl="1" indent="-514350">
              <a:buAutoNum type="arabicPeriod"/>
            </a:pPr>
            <a:r>
              <a:rPr lang="en-US" dirty="0"/>
              <a:t>Provide a histogram of this population… display the right skewness.</a:t>
            </a:r>
          </a:p>
          <a:p>
            <a:pPr marL="971550" lvl="1" indent="-514350">
              <a:buAutoNum type="arabicPeriod"/>
            </a:pPr>
            <a:r>
              <a:rPr lang="en-US" dirty="0"/>
              <a:t>Record the mean and standard deviation of this population.  </a:t>
            </a:r>
          </a:p>
          <a:p>
            <a:pPr marL="971550" lvl="1" indent="-514350">
              <a:buAutoNum type="arabicPeriod"/>
            </a:pPr>
            <a:r>
              <a:rPr lang="en-US" dirty="0"/>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dirty="0"/>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dirty="0"/>
              <a:t>What is the mean and standard deviation of these 10,000 sample means?  </a:t>
            </a:r>
          </a:p>
          <a:p>
            <a:pPr marL="514350" indent="-514350">
              <a:buAutoNum type="arabicPeriod"/>
            </a:pPr>
            <a:r>
              <a:rPr lang="en-US" b="1" dirty="0"/>
              <a:t>T-Test</a:t>
            </a:r>
          </a:p>
          <a:p>
            <a:pPr marL="457200" lvl="1" indent="0">
              <a:buNone/>
            </a:pPr>
            <a:r>
              <a:rPr lang="en-US" dirty="0"/>
              <a:t>Research in R how to conduct a T-test (</a:t>
            </a:r>
            <a:r>
              <a:rPr lang="en-US" dirty="0" err="1"/>
              <a:t>t.test</a:t>
            </a:r>
            <a:r>
              <a:rPr lang="en-US" dirty="0"/>
              <a:t>) and conduct a six step hypothesis test to answer the question on the next slide.  If you would like to brush up on hypothesis tests, please see the </a:t>
            </a:r>
            <a:r>
              <a:rPr lang="en-US" i="1" dirty="0"/>
              <a:t>Bridge Course for Statistics</a:t>
            </a:r>
            <a:r>
              <a:rPr lang="en-US" dirty="0"/>
              <a:t>. </a:t>
            </a:r>
          </a:p>
          <a:p>
            <a:pPr marL="514350" indent="-514350">
              <a:buAutoNum type="arabicPeriod"/>
            </a:pPr>
            <a:r>
              <a:rPr lang="en-US" b="1" dirty="0"/>
              <a:t>Takeaways and/or Questions: </a:t>
            </a:r>
            <a:r>
              <a:rPr lang="en-US" dirty="0"/>
              <a:t>What were your key – takeaways from from this unit and what were any question or comments you would like to make?  Your professor will use these to customize live session.  </a:t>
            </a:r>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39661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06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928687" y="1893889"/>
            <a:ext cx="7886700" cy="1325563"/>
          </a:xfrm>
        </p:spPr>
        <p:txBody>
          <a:bodyPr>
            <a:normAutofit fontScale="90000"/>
          </a:bodyPr>
          <a:lstStyle/>
          <a:p>
            <a:r>
              <a:rPr lang="en-US" dirty="0"/>
              <a:t>Answer to Break Out 1</a:t>
            </a:r>
            <a:br>
              <a:rPr lang="en-US" dirty="0"/>
            </a:br>
            <a:br>
              <a:rPr lang="en-US" dirty="0"/>
            </a:br>
            <a:r>
              <a:rPr lang="en-US" dirty="0"/>
              <a:t>Run through R markdown code. </a:t>
            </a:r>
          </a:p>
        </p:txBody>
      </p:sp>
    </p:spTree>
    <p:extLst>
      <p:ext uri="{BB962C8B-B14F-4D97-AF65-F5344CB8AC3E}">
        <p14:creationId xmlns:p14="http://schemas.microsoft.com/office/powerpoint/2010/main" val="362747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p:txBody>
          <a:bodyPr/>
          <a:lstStyle/>
          <a:p>
            <a:r>
              <a:rPr lang="en-US" dirty="0"/>
              <a:t>Distribution of the Population </a:t>
            </a:r>
          </a:p>
        </p:txBody>
      </p:sp>
      <p:sp>
        <p:nvSpPr>
          <p:cNvPr id="5" name="TextBox 4">
            <a:extLst>
              <a:ext uri="{FF2B5EF4-FFF2-40B4-BE49-F238E27FC236}">
                <a16:creationId xmlns:a16="http://schemas.microsoft.com/office/drawing/2014/main" id="{5DAB5BA9-3C10-5D4A-A8D2-7E8AD9B6F4CF}"/>
              </a:ext>
            </a:extLst>
          </p:cNvPr>
          <p:cNvSpPr txBox="1"/>
          <p:nvPr/>
        </p:nvSpPr>
        <p:spPr>
          <a:xfrm>
            <a:off x="628650" y="2196790"/>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319597" y="2195280"/>
            <a:ext cx="3173916" cy="369332"/>
          </a:xfrm>
          <a:prstGeom prst="rect">
            <a:avLst/>
          </a:prstGeom>
          <a:noFill/>
        </p:spPr>
        <p:txBody>
          <a:bodyPr wrap="square" rtlCol="0">
            <a:spAutoFit/>
          </a:bodyPr>
          <a:lstStyle/>
          <a:p>
            <a:pPr algn="ctr"/>
            <a:r>
              <a:rPr lang="en-US" dirty="0"/>
              <a:t>Client Presentation </a:t>
            </a:r>
          </a:p>
        </p:txBody>
      </p:sp>
      <p:pic>
        <p:nvPicPr>
          <p:cNvPr id="7" name="Picture 6">
            <a:extLst>
              <a:ext uri="{FF2B5EF4-FFF2-40B4-BE49-F238E27FC236}">
                <a16:creationId xmlns:a16="http://schemas.microsoft.com/office/drawing/2014/main" id="{DDCAF6CE-BF6C-5441-B8F2-0ECB60B86EB7}"/>
              </a:ext>
            </a:extLst>
          </p:cNvPr>
          <p:cNvPicPr>
            <a:picLocks noChangeAspect="1"/>
          </p:cNvPicPr>
          <p:nvPr/>
        </p:nvPicPr>
        <p:blipFill>
          <a:blip r:embed="rId2"/>
          <a:stretch>
            <a:fillRect/>
          </a:stretch>
        </p:blipFill>
        <p:spPr>
          <a:xfrm>
            <a:off x="1223032" y="4360965"/>
            <a:ext cx="1985152" cy="2192556"/>
          </a:xfrm>
          <a:prstGeom prst="rect">
            <a:avLst/>
          </a:prstGeom>
        </p:spPr>
      </p:pic>
      <p:pic>
        <p:nvPicPr>
          <p:cNvPr id="8" name="Picture 7">
            <a:extLst>
              <a:ext uri="{FF2B5EF4-FFF2-40B4-BE49-F238E27FC236}">
                <a16:creationId xmlns:a16="http://schemas.microsoft.com/office/drawing/2014/main" id="{40289F4A-A975-1F49-B9FF-77BB5FBC1172}"/>
              </a:ext>
            </a:extLst>
          </p:cNvPr>
          <p:cNvPicPr>
            <a:picLocks noChangeAspect="1"/>
          </p:cNvPicPr>
          <p:nvPr/>
        </p:nvPicPr>
        <p:blipFill>
          <a:blip r:embed="rId2"/>
          <a:stretch>
            <a:fillRect/>
          </a:stretch>
        </p:blipFill>
        <p:spPr>
          <a:xfrm>
            <a:off x="5913979" y="4360965"/>
            <a:ext cx="1985152" cy="2192556"/>
          </a:xfrm>
          <a:prstGeom prst="rect">
            <a:avLst/>
          </a:prstGeom>
        </p:spPr>
      </p:pic>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extLst>
              <p:ext uri="{D42A27DB-BD31-4B8C-83A1-F6EECF244321}">
                <p14:modId xmlns:p14="http://schemas.microsoft.com/office/powerpoint/2010/main" val="3256014133"/>
              </p:ext>
            </p:extLst>
          </p:nvPr>
        </p:nvGraphicFramePr>
        <p:xfrm>
          <a:off x="5759779" y="2678711"/>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2.0</a:t>
                      </a:r>
                    </a:p>
                  </a:txBody>
                  <a:tcPr/>
                </a:tc>
                <a:extLst>
                  <a:ext uri="{0D108BD9-81ED-4DB2-BD59-A6C34878D82A}">
                    <a16:rowId xmlns:a16="http://schemas.microsoft.com/office/drawing/2014/main" val="3343165130"/>
                  </a:ext>
                </a:extLst>
              </a:tr>
              <a:tr h="484685">
                <a:tc>
                  <a:txBody>
                    <a:bodyPr/>
                    <a:lstStyle/>
                    <a:p>
                      <a:pPr algn="ctr"/>
                      <a:r>
                        <a:rPr lang="en-US" dirty="0"/>
                        <a:t>SD</a:t>
                      </a:r>
                    </a:p>
                  </a:txBody>
                  <a:tcPr/>
                </a:tc>
                <a:tc>
                  <a:txBody>
                    <a:bodyPr/>
                    <a:lstStyle/>
                    <a:p>
                      <a:pPr algn="ctr"/>
                      <a:r>
                        <a:rPr lang="en-US" dirty="0"/>
                        <a:t>2.0</a:t>
                      </a:r>
                    </a:p>
                  </a:txBody>
                  <a:tcPr/>
                </a:tc>
                <a:extLst>
                  <a:ext uri="{0D108BD9-81ED-4DB2-BD59-A6C34878D82A}">
                    <a16:rowId xmlns:a16="http://schemas.microsoft.com/office/drawing/2014/main" val="2139037856"/>
                  </a:ext>
                </a:extLst>
              </a:tr>
            </a:tbl>
          </a:graphicData>
        </a:graphic>
      </p:graphicFrame>
      <p:pic>
        <p:nvPicPr>
          <p:cNvPr id="10" name="Picture 9">
            <a:extLst>
              <a:ext uri="{FF2B5EF4-FFF2-40B4-BE49-F238E27FC236}">
                <a16:creationId xmlns:a16="http://schemas.microsoft.com/office/drawing/2014/main" id="{655FD4A9-A1DA-694C-843D-84EDB6092E39}"/>
              </a:ext>
            </a:extLst>
          </p:cNvPr>
          <p:cNvPicPr>
            <a:picLocks noChangeAspect="1"/>
          </p:cNvPicPr>
          <p:nvPr/>
        </p:nvPicPr>
        <p:blipFill>
          <a:blip r:embed="rId3"/>
          <a:stretch>
            <a:fillRect/>
          </a:stretch>
        </p:blipFill>
        <p:spPr>
          <a:xfrm>
            <a:off x="310840" y="2792451"/>
            <a:ext cx="4729511" cy="940371"/>
          </a:xfrm>
          <a:prstGeom prst="rect">
            <a:avLst/>
          </a:prstGeom>
        </p:spPr>
      </p:pic>
    </p:spTree>
    <p:extLst>
      <p:ext uri="{BB962C8B-B14F-4D97-AF65-F5344CB8AC3E}">
        <p14:creationId xmlns:p14="http://schemas.microsoft.com/office/powerpoint/2010/main" val="244020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17915</TotalTime>
  <Words>941</Words>
  <Application>Microsoft Macintosh PowerPoint</Application>
  <PresentationFormat>On-screen Show (4:3)</PresentationFormat>
  <Paragraphs>83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Wingdings</vt:lpstr>
      <vt:lpstr>2U</vt:lpstr>
      <vt:lpstr>DDS For Live Session </vt:lpstr>
      <vt:lpstr>Flow of Live Session</vt:lpstr>
      <vt:lpstr>Data Science Profiles!</vt:lpstr>
      <vt:lpstr>Data Science Profile 20 Year Ago</vt:lpstr>
      <vt:lpstr>Data Science Profile Today!</vt:lpstr>
      <vt:lpstr>For Live Session: Unit 1 Due 24 hours before live session.</vt:lpstr>
      <vt:lpstr>1 Hypothesis Test</vt:lpstr>
      <vt:lpstr>Answer to Break Out 1  Run through R markdown code. </vt:lpstr>
      <vt:lpstr>Distribution of the Population </vt:lpstr>
      <vt:lpstr>Theoretical Mean and Standard Error of the Mean</vt:lpstr>
      <vt:lpstr>Confirmation from Simulation</vt:lpstr>
      <vt:lpstr>Answer to Break Out 2</vt:lpstr>
      <vt:lpstr>1 Hypothesis Test</vt:lpstr>
      <vt:lpstr>Revised Write 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 </dc:title>
  <dc:creator>Microsoft Office User</dc:creator>
  <cp:lastModifiedBy>Microsoft Office User</cp:lastModifiedBy>
  <cp:revision>31</cp:revision>
  <dcterms:created xsi:type="dcterms:W3CDTF">2019-08-17T23:42:25Z</dcterms:created>
  <dcterms:modified xsi:type="dcterms:W3CDTF">2019-09-06T04:26:25Z</dcterms:modified>
</cp:coreProperties>
</file>